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13"/>
  </p:notesMasterIdLst>
  <p:sldIdLst>
    <p:sldId id="264" r:id="rId2"/>
    <p:sldId id="256" r:id="rId3"/>
    <p:sldId id="257" r:id="rId4"/>
    <p:sldId id="258" r:id="rId5"/>
    <p:sldId id="280" r:id="rId6"/>
    <p:sldId id="268" r:id="rId7"/>
    <p:sldId id="272" r:id="rId8"/>
    <p:sldId id="273" r:id="rId9"/>
    <p:sldId id="281" r:id="rId10"/>
    <p:sldId id="283" r:id="rId11"/>
    <p:sldId id="28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F6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37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___WRK\&#1082;%20&#1087;&#1091;&#1073;&#1083;&#1080;&#1082;&#1072;&#1094;&#1080;&#1080;\&#1053;&#1043;-mil_US\Log\Log_base_2001-2015-mil2.xlsx" TargetMode="External"/><Relationship Id="rId2" Type="http://schemas.openxmlformats.org/officeDocument/2006/relationships/image" Target="../media/image3.jpe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a:t>Запуски в дальний космос - 21 век</a:t>
            </a:r>
          </a:p>
        </c:rich>
      </c:tx>
      <c:layout/>
    </c:title>
    <c:plotArea>
      <c:layout/>
      <c:barChart>
        <c:barDir val="col"/>
        <c:grouping val="clustered"/>
        <c:ser>
          <c:idx val="0"/>
          <c:order val="0"/>
          <c:tx>
            <c:strRef>
              <c:f>Лист2!$B$5</c:f>
              <c:strCache>
                <c:ptCount val="1"/>
                <c:pt idx="0">
                  <c:v>Запуски в дальний космос</c:v>
                </c:pt>
              </c:strCache>
            </c:strRef>
          </c:tx>
          <c:spPr>
            <a:solidFill>
              <a:srgbClr val="00B050"/>
            </a:solidFill>
          </c:spPr>
          <c:dLbls>
            <c:dLbl>
              <c:idx val="4"/>
              <c:layout>
                <c:manualLayout>
                  <c:x val="-4.2186283262461224E-3"/>
                  <c:y val="-2.2058211603739549E-2"/>
                </c:manualLayout>
              </c:layout>
              <c:showVal val="1"/>
            </c:dLbl>
            <c:txPr>
              <a:bodyPr/>
              <a:lstStyle/>
              <a:p>
                <a:pPr>
                  <a:defRPr sz="1200" b="1"/>
                </a:pPr>
                <a:endParaRPr lang="ru-RU"/>
              </a:p>
            </c:txPr>
            <c:showVal val="1"/>
          </c:dLbls>
          <c:cat>
            <c:strRef>
              <c:f>Лист2!$A$6:$A$10</c:f>
              <c:strCache>
                <c:ptCount val="5"/>
                <c:pt idx="0">
                  <c:v>Индия</c:v>
                </c:pt>
                <c:pt idx="1">
                  <c:v>Китай</c:v>
                </c:pt>
                <c:pt idx="2">
                  <c:v>Япония</c:v>
                </c:pt>
                <c:pt idx="3">
                  <c:v>Европа</c:v>
                </c:pt>
                <c:pt idx="4">
                  <c:v>США</c:v>
                </c:pt>
              </c:strCache>
            </c:strRef>
          </c:cat>
          <c:val>
            <c:numRef>
              <c:f>Лист2!$B$6:$B$10</c:f>
              <c:numCache>
                <c:formatCode>General</c:formatCode>
                <c:ptCount val="5"/>
                <c:pt idx="0">
                  <c:v>2</c:v>
                </c:pt>
                <c:pt idx="1">
                  <c:v>3</c:v>
                </c:pt>
                <c:pt idx="2">
                  <c:v>3</c:v>
                </c:pt>
                <c:pt idx="3">
                  <c:v>4</c:v>
                </c:pt>
                <c:pt idx="4">
                  <c:v>20</c:v>
                </c:pt>
              </c:numCache>
            </c:numRef>
          </c:val>
        </c:ser>
        <c:axId val="119096448"/>
        <c:axId val="119097984"/>
      </c:barChart>
      <c:catAx>
        <c:axId val="119096448"/>
        <c:scaling>
          <c:orientation val="minMax"/>
        </c:scaling>
        <c:axPos val="b"/>
        <c:numFmt formatCode="General" sourceLinked="1"/>
        <c:tickLblPos val="nextTo"/>
        <c:txPr>
          <a:bodyPr/>
          <a:lstStyle/>
          <a:p>
            <a:pPr>
              <a:defRPr sz="1600" b="1"/>
            </a:pPr>
            <a:endParaRPr lang="ru-RU"/>
          </a:p>
        </c:txPr>
        <c:crossAx val="119097984"/>
        <c:crosses val="autoZero"/>
        <c:auto val="1"/>
        <c:lblAlgn val="ctr"/>
        <c:lblOffset val="100"/>
      </c:catAx>
      <c:valAx>
        <c:axId val="119097984"/>
        <c:scaling>
          <c:orientation val="minMax"/>
        </c:scaling>
        <c:axPos val="l"/>
        <c:majorGridlines/>
        <c:numFmt formatCode="General" sourceLinked="0"/>
        <c:tickLblPos val="nextTo"/>
        <c:txPr>
          <a:bodyPr/>
          <a:lstStyle/>
          <a:p>
            <a:pPr>
              <a:defRPr b="1"/>
            </a:pPr>
            <a:endParaRPr lang="ru-RU"/>
          </a:p>
        </c:txPr>
        <c:crossAx val="119096448"/>
        <c:crosses val="autoZero"/>
        <c:crossBetween val="between"/>
      </c:valAx>
      <c:spPr>
        <a:blipFill>
          <a:blip xmlns:r="http://schemas.openxmlformats.org/officeDocument/2006/relationships" r:embed="rId2"/>
          <a:tile tx="0" ty="0" sx="100000" sy="100000" flip="none" algn="tl"/>
        </a:blipFill>
      </c:spPr>
    </c:plotArea>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externalData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DD2667-1C8D-4C78-8F10-122F78CD192F}" type="datetimeFigureOut">
              <a:rPr lang="ru-RU" smtClean="0"/>
              <a:pPr/>
              <a:t>16.12.2020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20CB5-7EF1-4A35-A136-D49E995BC24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3720CB5-7EF1-4A35-A136-D49E995BC248}"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ru-RU" smtClean="0"/>
              <a:t>Образец заголовка</a:t>
            </a:r>
            <a:endParaRPr lang="ru-RU"/>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ru-RU" smtClean="0"/>
              <a:t>Образец подзаголовка</a:t>
            </a:r>
            <a:endParaRPr lang="ru-RU"/>
          </a:p>
        </p:txBody>
      </p:sp>
      <p:sp>
        <p:nvSpPr>
          <p:cNvPr id="4" name="Rectangle 4"/>
          <p:cNvSpPr>
            <a:spLocks noGrp="1" noChangeArrowheads="1"/>
          </p:cNvSpPr>
          <p:nvPr>
            <p:ph type="dt" sz="half" idx="10"/>
          </p:nvPr>
        </p:nvSpPr>
        <p:spPr>
          <a:xfrm>
            <a:off x="457200" y="6245225"/>
            <a:ext cx="2133600" cy="476250"/>
          </a:xfrm>
        </p:spPr>
        <p:txBody>
          <a:bodyPr/>
          <a:lstStyle>
            <a:lvl1pPr>
              <a:defRPr sz="1800"/>
            </a:lvl1pPr>
          </a:lstStyle>
          <a:p>
            <a:fld id="{EB791459-3660-46DF-BBDB-8A08B181C346}" type="datetimeFigureOut">
              <a:rPr lang="ru-RU" smtClean="0"/>
              <a:pPr/>
              <a:t>16.12.2020</a:t>
            </a:fld>
            <a:endParaRPr lang="ru-RU"/>
          </a:p>
        </p:txBody>
      </p:sp>
      <p:sp>
        <p:nvSpPr>
          <p:cNvPr id="5" name="Rectangle 5"/>
          <p:cNvSpPr>
            <a:spLocks noGrp="1" noChangeArrowheads="1"/>
          </p:cNvSpPr>
          <p:nvPr>
            <p:ph type="ftr" sz="quarter" idx="11"/>
          </p:nvPr>
        </p:nvSpPr>
        <p:spPr>
          <a:xfrm>
            <a:off x="3124200" y="6200775"/>
            <a:ext cx="2895600" cy="476250"/>
          </a:xfrm>
        </p:spPr>
        <p:txBody>
          <a:bodyPr/>
          <a:lstStyle>
            <a:lvl1pPr>
              <a:defRPr sz="1800"/>
            </a:lvl1pPr>
          </a:lstStyle>
          <a:p>
            <a:endParaRPr lang="ru-RU"/>
          </a:p>
        </p:txBody>
      </p:sp>
      <p:sp>
        <p:nvSpPr>
          <p:cNvPr id="6" name="Rectangle 6"/>
          <p:cNvSpPr>
            <a:spLocks noGrp="1" noChangeArrowheads="1"/>
          </p:cNvSpPr>
          <p:nvPr>
            <p:ph type="sldNum" sz="quarter" idx="12"/>
          </p:nvPr>
        </p:nvSpPr>
        <p:spPr>
          <a:xfrm>
            <a:off x="6553200" y="6245225"/>
            <a:ext cx="2133600" cy="476250"/>
          </a:xfrm>
        </p:spPr>
        <p:txBody>
          <a:bodyPr/>
          <a:lstStyle>
            <a:lvl1pPr>
              <a:defRPr sz="1800"/>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1438751242"/>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sr-Latn-C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5" name="Rectangle 7"/>
          <p:cNvSpPr>
            <a:spLocks noGrp="1" noChangeArrowheads="1"/>
          </p:cNvSpPr>
          <p:nvPr>
            <p:ph type="ftr" sz="quarter" idx="11"/>
          </p:nvPr>
        </p:nvSpPr>
        <p:spPr>
          <a:ln/>
        </p:spPr>
        <p:txBody>
          <a:bodyPr/>
          <a:lstStyle>
            <a:lvl1pPr>
              <a:defRPr/>
            </a:lvl1pPr>
          </a:lstStyle>
          <a:p>
            <a:endParaRPr lang="ru-RU"/>
          </a:p>
        </p:txBody>
      </p:sp>
      <p:sp>
        <p:nvSpPr>
          <p:cNvPr id="6"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1353829625"/>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ru-RU" smtClean="0"/>
              <a:t>Образец заголовка</a:t>
            </a:r>
            <a:endParaRPr lang="sr-Latn-C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5" name="Rectangle 7"/>
          <p:cNvSpPr>
            <a:spLocks noGrp="1" noChangeArrowheads="1"/>
          </p:cNvSpPr>
          <p:nvPr>
            <p:ph type="ftr" sz="quarter" idx="11"/>
          </p:nvPr>
        </p:nvSpPr>
        <p:spPr>
          <a:ln/>
        </p:spPr>
        <p:txBody>
          <a:bodyPr/>
          <a:lstStyle>
            <a:lvl1pPr>
              <a:defRPr/>
            </a:lvl1pPr>
          </a:lstStyle>
          <a:p>
            <a:endParaRPr lang="ru-RU"/>
          </a:p>
        </p:txBody>
      </p:sp>
      <p:sp>
        <p:nvSpPr>
          <p:cNvPr id="6"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2311033260"/>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ru-RU" smtClean="0"/>
              <a:t>Образец заголовка</a:t>
            </a:r>
            <a:endParaRPr lang="sr-Latn-CS"/>
          </a:p>
        </p:txBody>
      </p:sp>
      <p:sp>
        <p:nvSpPr>
          <p:cNvPr id="3" name="Content Placeholder 2"/>
          <p:cNvSpPr>
            <a:spLocks noGrp="1"/>
          </p:cNvSpPr>
          <p:nvPr>
            <p:ph sz="half" idx="1"/>
          </p:nvPr>
        </p:nvSpPr>
        <p:spPr>
          <a:xfrm>
            <a:off x="350838" y="914400"/>
            <a:ext cx="4138612"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Text Placeholder 3"/>
          <p:cNvSpPr>
            <a:spLocks noGrp="1"/>
          </p:cNvSpPr>
          <p:nvPr>
            <p:ph type="body" sz="half" idx="2"/>
          </p:nvPr>
        </p:nvSpPr>
        <p:spPr>
          <a:xfrm>
            <a:off x="4641850" y="914400"/>
            <a:ext cx="41402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5"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6" name="Rectangle 7"/>
          <p:cNvSpPr>
            <a:spLocks noGrp="1" noChangeArrowheads="1"/>
          </p:cNvSpPr>
          <p:nvPr>
            <p:ph type="ftr" sz="quarter" idx="11"/>
          </p:nvPr>
        </p:nvSpPr>
        <p:spPr>
          <a:ln/>
        </p:spPr>
        <p:txBody>
          <a:bodyPr/>
          <a:lstStyle>
            <a:lvl1pPr>
              <a:defRPr/>
            </a:lvl1pPr>
          </a:lstStyle>
          <a:p>
            <a:endParaRPr lang="ru-RU"/>
          </a:p>
        </p:txBody>
      </p:sp>
      <p:sp>
        <p:nvSpPr>
          <p:cNvPr id="7"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617414968"/>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ru-RU" smtClean="0"/>
              <a:t>Образец заголовка</a:t>
            </a:r>
            <a:endParaRPr lang="sr-Latn-CS"/>
          </a:p>
        </p:txBody>
      </p:sp>
      <p:sp>
        <p:nvSpPr>
          <p:cNvPr id="3" name="Text Placeholder 2"/>
          <p:cNvSpPr>
            <a:spLocks noGrp="1"/>
          </p:cNvSpPr>
          <p:nvPr>
            <p:ph type="body" sz="half" idx="1"/>
          </p:nvPr>
        </p:nvSpPr>
        <p:spPr>
          <a:xfrm>
            <a:off x="350838" y="914400"/>
            <a:ext cx="4138612"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Content Placeholder 3"/>
          <p:cNvSpPr>
            <a:spLocks noGrp="1"/>
          </p:cNvSpPr>
          <p:nvPr>
            <p:ph sz="half" idx="2"/>
          </p:nvPr>
        </p:nvSpPr>
        <p:spPr>
          <a:xfrm>
            <a:off x="4641850" y="914400"/>
            <a:ext cx="41402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5"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6" name="Rectangle 7"/>
          <p:cNvSpPr>
            <a:spLocks noGrp="1" noChangeArrowheads="1"/>
          </p:cNvSpPr>
          <p:nvPr>
            <p:ph type="ftr" sz="quarter" idx="11"/>
          </p:nvPr>
        </p:nvSpPr>
        <p:spPr>
          <a:ln/>
        </p:spPr>
        <p:txBody>
          <a:bodyPr/>
          <a:lstStyle>
            <a:lvl1pPr>
              <a:defRPr/>
            </a:lvl1pPr>
          </a:lstStyle>
          <a:p>
            <a:endParaRPr lang="ru-RU"/>
          </a:p>
        </p:txBody>
      </p:sp>
      <p:sp>
        <p:nvSpPr>
          <p:cNvPr id="7"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44952246"/>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sr-Latn-C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5" name="Rectangle 7"/>
          <p:cNvSpPr>
            <a:spLocks noGrp="1" noChangeArrowheads="1"/>
          </p:cNvSpPr>
          <p:nvPr>
            <p:ph type="ftr" sz="quarter" idx="11"/>
          </p:nvPr>
        </p:nvSpPr>
        <p:spPr>
          <a:ln/>
        </p:spPr>
        <p:txBody>
          <a:bodyPr/>
          <a:lstStyle>
            <a:lvl1pPr>
              <a:defRPr/>
            </a:lvl1pPr>
          </a:lstStyle>
          <a:p>
            <a:endParaRPr lang="ru-RU"/>
          </a:p>
        </p:txBody>
      </p:sp>
      <p:sp>
        <p:nvSpPr>
          <p:cNvPr id="6"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2870739472"/>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5" name="Rectangle 7"/>
          <p:cNvSpPr>
            <a:spLocks noGrp="1" noChangeArrowheads="1"/>
          </p:cNvSpPr>
          <p:nvPr>
            <p:ph type="ftr" sz="quarter" idx="11"/>
          </p:nvPr>
        </p:nvSpPr>
        <p:spPr>
          <a:ln/>
        </p:spPr>
        <p:txBody>
          <a:bodyPr/>
          <a:lstStyle>
            <a:lvl1pPr>
              <a:defRPr/>
            </a:lvl1pPr>
          </a:lstStyle>
          <a:p>
            <a:endParaRPr lang="ru-RU"/>
          </a:p>
        </p:txBody>
      </p:sp>
      <p:sp>
        <p:nvSpPr>
          <p:cNvPr id="6"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2074269414"/>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sr-Latn-C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5"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6" name="Rectangle 7"/>
          <p:cNvSpPr>
            <a:spLocks noGrp="1" noChangeArrowheads="1"/>
          </p:cNvSpPr>
          <p:nvPr>
            <p:ph type="ftr" sz="quarter" idx="11"/>
          </p:nvPr>
        </p:nvSpPr>
        <p:spPr>
          <a:ln/>
        </p:spPr>
        <p:txBody>
          <a:bodyPr/>
          <a:lstStyle>
            <a:lvl1pPr>
              <a:defRPr/>
            </a:lvl1pPr>
          </a:lstStyle>
          <a:p>
            <a:endParaRPr lang="ru-RU"/>
          </a:p>
        </p:txBody>
      </p:sp>
      <p:sp>
        <p:nvSpPr>
          <p:cNvPr id="7"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4037540461"/>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7"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8" name="Rectangle 7"/>
          <p:cNvSpPr>
            <a:spLocks noGrp="1" noChangeArrowheads="1"/>
          </p:cNvSpPr>
          <p:nvPr>
            <p:ph type="ftr" sz="quarter" idx="11"/>
          </p:nvPr>
        </p:nvSpPr>
        <p:spPr>
          <a:ln/>
        </p:spPr>
        <p:txBody>
          <a:bodyPr/>
          <a:lstStyle>
            <a:lvl1pPr>
              <a:defRPr/>
            </a:lvl1pPr>
          </a:lstStyle>
          <a:p>
            <a:endParaRPr lang="ru-RU"/>
          </a:p>
        </p:txBody>
      </p:sp>
      <p:sp>
        <p:nvSpPr>
          <p:cNvPr id="9"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3541934401"/>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sr-Latn-CS"/>
          </a:p>
        </p:txBody>
      </p:sp>
      <p:sp>
        <p:nvSpPr>
          <p:cNvPr id="3"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4" name="Rectangle 7"/>
          <p:cNvSpPr>
            <a:spLocks noGrp="1" noChangeArrowheads="1"/>
          </p:cNvSpPr>
          <p:nvPr>
            <p:ph type="ftr" sz="quarter" idx="11"/>
          </p:nvPr>
        </p:nvSpPr>
        <p:spPr>
          <a:ln/>
        </p:spPr>
        <p:txBody>
          <a:bodyPr/>
          <a:lstStyle>
            <a:lvl1pPr>
              <a:defRPr/>
            </a:lvl1pPr>
          </a:lstStyle>
          <a:p>
            <a:endParaRPr lang="ru-RU"/>
          </a:p>
        </p:txBody>
      </p:sp>
      <p:sp>
        <p:nvSpPr>
          <p:cNvPr id="5"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1663484898"/>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3" name="Rectangle 7"/>
          <p:cNvSpPr>
            <a:spLocks noGrp="1" noChangeArrowheads="1"/>
          </p:cNvSpPr>
          <p:nvPr>
            <p:ph type="ftr" sz="quarter" idx="11"/>
          </p:nvPr>
        </p:nvSpPr>
        <p:spPr>
          <a:ln/>
        </p:spPr>
        <p:txBody>
          <a:bodyPr/>
          <a:lstStyle>
            <a:lvl1pPr>
              <a:defRPr/>
            </a:lvl1pPr>
          </a:lstStyle>
          <a:p>
            <a:endParaRPr lang="ru-RU"/>
          </a:p>
        </p:txBody>
      </p:sp>
      <p:sp>
        <p:nvSpPr>
          <p:cNvPr id="4"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498130533"/>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6" name="Rectangle 7"/>
          <p:cNvSpPr>
            <a:spLocks noGrp="1" noChangeArrowheads="1"/>
          </p:cNvSpPr>
          <p:nvPr>
            <p:ph type="ftr" sz="quarter" idx="11"/>
          </p:nvPr>
        </p:nvSpPr>
        <p:spPr>
          <a:ln/>
        </p:spPr>
        <p:txBody>
          <a:bodyPr/>
          <a:lstStyle>
            <a:lvl1pPr>
              <a:defRPr/>
            </a:lvl1pPr>
          </a:lstStyle>
          <a:p>
            <a:endParaRPr lang="ru-RU"/>
          </a:p>
        </p:txBody>
      </p:sp>
      <p:sp>
        <p:nvSpPr>
          <p:cNvPr id="7"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1370736810"/>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sr-Latn-C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fld id="{EB791459-3660-46DF-BBDB-8A08B181C346}" type="datetimeFigureOut">
              <a:rPr lang="ru-RU" smtClean="0"/>
              <a:pPr/>
              <a:t>16.12.2020</a:t>
            </a:fld>
            <a:endParaRPr lang="ru-RU"/>
          </a:p>
        </p:txBody>
      </p:sp>
      <p:sp>
        <p:nvSpPr>
          <p:cNvPr id="6" name="Rectangle 7"/>
          <p:cNvSpPr>
            <a:spLocks noGrp="1" noChangeArrowheads="1"/>
          </p:cNvSpPr>
          <p:nvPr>
            <p:ph type="ftr" sz="quarter" idx="11"/>
          </p:nvPr>
        </p:nvSpPr>
        <p:spPr>
          <a:ln/>
        </p:spPr>
        <p:txBody>
          <a:bodyPr/>
          <a:lstStyle>
            <a:lvl1pPr>
              <a:defRPr/>
            </a:lvl1pPr>
          </a:lstStyle>
          <a:p>
            <a:endParaRPr lang="ru-RU"/>
          </a:p>
        </p:txBody>
      </p:sp>
      <p:sp>
        <p:nvSpPr>
          <p:cNvPr id="7" name="Rectangle 8"/>
          <p:cNvSpPr>
            <a:spLocks noGrp="1" noChangeArrowheads="1"/>
          </p:cNvSpPr>
          <p:nvPr>
            <p:ph type="sldNum" sz="quarter" idx="12"/>
          </p:nvPr>
        </p:nvSpPr>
        <p:spPr>
          <a:ln/>
        </p:spPr>
        <p:txBody>
          <a:bodyPr/>
          <a:lstStyle>
            <a:lvl1pPr>
              <a:defRPr/>
            </a:lvl1pPr>
          </a:lstStyle>
          <a:p>
            <a:fld id="{62AF454D-9C77-4F76-B109-114596B4F2E2}" type="slidenum">
              <a:rPr lang="ru-RU" smtClean="0"/>
              <a:pPr/>
              <a:t>‹#›</a:t>
            </a:fld>
            <a:endParaRPr lang="ru-RU"/>
          </a:p>
        </p:txBody>
      </p:sp>
    </p:spTree>
    <p:extLst>
      <p:ext uri="{BB962C8B-B14F-4D97-AF65-F5344CB8AC3E}">
        <p14:creationId xmlns="" xmlns:p14="http://schemas.microsoft.com/office/powerpoint/2010/main" val="202710045"/>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print"/>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defRPr/>
            </a:pPr>
            <a:endParaRPr lang="ru-RU"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defRPr/>
            </a:pPr>
            <a:endParaRPr lang="ru-RU" sz="2400">
              <a:solidFill>
                <a:schemeClr val="tx2"/>
              </a:solidFill>
            </a:endParaRPr>
          </a:p>
        </p:txBody>
      </p:sp>
      <p:sp>
        <p:nvSpPr>
          <p:cNvPr id="9220" name="Rectangle 4"/>
          <p:cNvSpPr>
            <a:spLocks noGrp="1" noChangeArrowheads="1"/>
          </p:cNvSpPr>
          <p:nvPr>
            <p:ph type="body" idx="1"/>
          </p:nvPr>
        </p:nvSpPr>
        <p:spPr bwMode="auto">
          <a:xfrm>
            <a:off x="350838" y="914400"/>
            <a:ext cx="8431212"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221" name="Rectangle 5"/>
          <p:cNvSpPr>
            <a:spLocks noGrp="1" noChangeArrowheads="1"/>
          </p:cNvSpPr>
          <p:nvPr>
            <p:ph type="title"/>
          </p:nvPr>
        </p:nvSpPr>
        <p:spPr bwMode="auto">
          <a:xfrm>
            <a:off x="214313" y="73025"/>
            <a:ext cx="822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fld id="{EB791459-3660-46DF-BBDB-8A08B181C346}" type="datetimeFigureOut">
              <a:rPr lang="ru-RU" smtClean="0"/>
              <a:pPr/>
              <a:t>16.12.2020</a:t>
            </a:fld>
            <a:endParaRPr lang="ru-RU"/>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endParaRPr lang="ru-RU"/>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62AF454D-9C77-4F76-B109-114596B4F2E2}"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p:wipe dir="d"/>
  </p:transition>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i_mois@mail.ru" TargetMode="External"/><Relationship Id="rId7" Type="http://schemas.openxmlformats.org/officeDocument/2006/relationships/hyperlink" Target="http://ivan-moiseyev.livejournal.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interstellar-flight.ru/" TargetMode="External"/><Relationship Id="rId5" Type="http://schemas.openxmlformats.org/officeDocument/2006/relationships/hyperlink" Target="http://www.mosspace.ru/" TargetMode="External"/><Relationship Id="rId4" Type="http://schemas.openxmlformats.org/officeDocument/2006/relationships/hyperlink" Target="http://path-2.narod.r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714356"/>
            <a:ext cx="7772400" cy="2357454"/>
          </a:xfrm>
        </p:spPr>
        <p:txBody>
          <a:bodyPr/>
          <a:lstStyle/>
          <a:p>
            <a:r>
              <a:rPr lang="ru-RU" dirty="0" smtClean="0"/>
              <a:t>Космическая стратегия Человечества</a:t>
            </a:r>
            <a:endParaRPr lang="ru-RU" dirty="0"/>
          </a:p>
        </p:txBody>
      </p:sp>
      <p:sp>
        <p:nvSpPr>
          <p:cNvPr id="3" name="Подзаголовок 2"/>
          <p:cNvSpPr>
            <a:spLocks noGrp="1"/>
          </p:cNvSpPr>
          <p:nvPr>
            <p:ph type="subTitle" idx="1"/>
          </p:nvPr>
        </p:nvSpPr>
        <p:spPr/>
        <p:txBody>
          <a:bodyPr/>
          <a:lstStyle/>
          <a:p>
            <a:r>
              <a:rPr lang="ru-RU" dirty="0" smtClean="0">
                <a:solidFill>
                  <a:srgbClr val="92D050"/>
                </a:solidFill>
              </a:rPr>
              <a:t>02.06.2016</a:t>
            </a:r>
            <a:endParaRPr lang="ru-RU" dirty="0">
              <a:solidFill>
                <a:srgbClr val="92D050"/>
              </a:solidFill>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28662" y="285728"/>
            <a:ext cx="7643866" cy="646331"/>
          </a:xfrm>
          <a:prstGeom prst="rect">
            <a:avLst/>
          </a:prstGeom>
        </p:spPr>
        <p:txBody>
          <a:bodyPr wrap="square">
            <a:spAutoFit/>
          </a:bodyPr>
          <a:lstStyle/>
          <a:p>
            <a:pPr algn="ctr"/>
            <a:r>
              <a:rPr lang="ru-RU" sz="3600" b="1" dirty="0" smtClean="0">
                <a:solidFill>
                  <a:srgbClr val="2AF67D"/>
                </a:solidFill>
              </a:rPr>
              <a:t>Кто за кем летит…</a:t>
            </a:r>
            <a:endParaRPr lang="ru-RU" sz="3600" dirty="0"/>
          </a:p>
        </p:txBody>
      </p:sp>
      <p:graphicFrame>
        <p:nvGraphicFramePr>
          <p:cNvPr id="7" name="Диаграмма 6"/>
          <p:cNvGraphicFramePr/>
          <p:nvPr/>
        </p:nvGraphicFramePr>
        <p:xfrm>
          <a:off x="714348" y="1071546"/>
          <a:ext cx="7715304" cy="52149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34002" y="1176366"/>
            <a:ext cx="5277599" cy="4524315"/>
          </a:xfrm>
          <a:prstGeom prst="rect">
            <a:avLst/>
          </a:prstGeom>
          <a:noFill/>
          <a:ln w="9525">
            <a:noFill/>
            <a:miter lim="800000"/>
            <a:headEnd/>
            <a:tailEnd/>
          </a:ln>
        </p:spPr>
        <p:txBody>
          <a:bodyPr wrap="none" anchor="ctr">
            <a:spAutoFit/>
          </a:bodyPr>
          <a:lstStyle/>
          <a:p>
            <a:pPr indent="450850" algn="ctr"/>
            <a:r>
              <a:rPr lang="ru-RU" b="1" dirty="0">
                <a:latin typeface="Arial" charset="0"/>
              </a:rPr>
              <a:t>Моисеев Иван Михайлович,</a:t>
            </a:r>
            <a:r>
              <a:rPr lang="ru-RU" dirty="0">
                <a:latin typeface="Arial" charset="0"/>
              </a:rPr>
              <a:t> </a:t>
            </a:r>
          </a:p>
          <a:p>
            <a:pPr indent="450850" algn="ctr"/>
            <a:endParaRPr lang="ru-RU" dirty="0">
              <a:latin typeface="Arial" charset="0"/>
            </a:endParaRPr>
          </a:p>
          <a:p>
            <a:pPr indent="450850" algn="ctr"/>
            <a:endParaRPr lang="ru-RU" dirty="0">
              <a:latin typeface="Arial" charset="0"/>
            </a:endParaRPr>
          </a:p>
          <a:p>
            <a:pPr indent="450850" algn="ctr"/>
            <a:endParaRPr lang="ru-RU" dirty="0">
              <a:latin typeface="Arial" charset="0"/>
            </a:endParaRPr>
          </a:p>
          <a:p>
            <a:pPr indent="450850" algn="ctr"/>
            <a:r>
              <a:rPr lang="ru-RU" dirty="0" smtClean="0">
                <a:latin typeface="Arial" charset="0"/>
              </a:rPr>
              <a:t>Руководитель </a:t>
            </a:r>
            <a:r>
              <a:rPr lang="ru-RU" dirty="0">
                <a:latin typeface="Arial" charset="0"/>
              </a:rPr>
              <a:t>ИКП,</a:t>
            </a:r>
          </a:p>
          <a:p>
            <a:pPr indent="450850" algn="ctr"/>
            <a:r>
              <a:rPr lang="ru-RU" dirty="0">
                <a:latin typeface="Arial" charset="0"/>
              </a:rPr>
              <a:t>Научный руководитель МКК,</a:t>
            </a:r>
          </a:p>
          <a:p>
            <a:pPr indent="450850" algn="ctr"/>
            <a:r>
              <a:rPr lang="ru-RU" dirty="0" smtClean="0">
                <a:latin typeface="Arial" charset="0"/>
              </a:rPr>
              <a:t>Член экспертного совета </a:t>
            </a:r>
          </a:p>
          <a:p>
            <a:pPr indent="450850" algn="ctr"/>
            <a:r>
              <a:rPr lang="ru-RU" dirty="0" smtClean="0">
                <a:latin typeface="Arial" charset="0"/>
              </a:rPr>
              <a:t>при Правительстве Российской Федерации</a:t>
            </a:r>
            <a:endParaRPr lang="ru-RU" dirty="0">
              <a:latin typeface="Arial" charset="0"/>
            </a:endParaRPr>
          </a:p>
          <a:p>
            <a:pPr indent="450850" algn="ctr"/>
            <a:endParaRPr lang="ru-RU" dirty="0">
              <a:latin typeface="Arial" charset="0"/>
            </a:endParaRPr>
          </a:p>
          <a:p>
            <a:pPr indent="450850" algn="ctr"/>
            <a:r>
              <a:rPr lang="ru-RU" b="1" dirty="0" err="1">
                <a:latin typeface="Arial" charset="0"/>
                <a:hlinkClick r:id="rId3"/>
              </a:rPr>
              <a:t>i_mois@mail.ru</a:t>
            </a:r>
            <a:endParaRPr lang="ru-RU" b="1" dirty="0">
              <a:latin typeface="Arial" charset="0"/>
            </a:endParaRPr>
          </a:p>
          <a:p>
            <a:pPr indent="450850" algn="ctr"/>
            <a:endParaRPr lang="ru-RU" b="1" dirty="0">
              <a:latin typeface="Arial" charset="0"/>
            </a:endParaRPr>
          </a:p>
          <a:p>
            <a:pPr indent="450850" algn="ctr"/>
            <a:r>
              <a:rPr lang="ru-RU" sz="2000" b="1" dirty="0">
                <a:latin typeface="Times New Roman" pitchFamily="18" charset="0"/>
                <a:hlinkClick r:id="rId4"/>
              </a:rPr>
              <a:t>http://path-2.narod.ru</a:t>
            </a:r>
            <a:endParaRPr lang="ru-RU" sz="2000" b="1" dirty="0">
              <a:latin typeface="Times New Roman" pitchFamily="18" charset="0"/>
            </a:endParaRPr>
          </a:p>
          <a:p>
            <a:pPr indent="450850" algn="ctr"/>
            <a:r>
              <a:rPr lang="ru-RU" sz="2000" b="1" dirty="0" smtClean="0">
                <a:latin typeface="Times New Roman" pitchFamily="18" charset="0"/>
                <a:hlinkClick r:id="rId5"/>
              </a:rPr>
              <a:t>http</a:t>
            </a:r>
            <a:r>
              <a:rPr lang="ru-RU" sz="2000" b="1" dirty="0">
                <a:latin typeface="Times New Roman" pitchFamily="18" charset="0"/>
                <a:hlinkClick r:id="rId5"/>
              </a:rPr>
              <a:t>://www.mosspace.ru</a:t>
            </a:r>
            <a:endParaRPr lang="ru-RU" sz="2000" b="1" dirty="0">
              <a:latin typeface="Times New Roman" pitchFamily="18" charset="0"/>
            </a:endParaRPr>
          </a:p>
          <a:p>
            <a:pPr indent="450850" algn="ctr"/>
            <a:r>
              <a:rPr lang="en-US" sz="1600" b="1" dirty="0">
                <a:hlinkClick r:id="rId6"/>
              </a:rPr>
              <a:t>http://</a:t>
            </a:r>
            <a:r>
              <a:rPr lang="en-US" sz="1600" b="1" dirty="0" smtClean="0">
                <a:hlinkClick r:id="rId6"/>
              </a:rPr>
              <a:t>interstellar-flight.ru</a:t>
            </a:r>
            <a:endParaRPr lang="ru-RU" sz="1600" b="1" dirty="0" smtClean="0"/>
          </a:p>
          <a:p>
            <a:pPr indent="450850" algn="ctr"/>
            <a:r>
              <a:rPr lang="en-US" sz="1600" b="1" dirty="0" smtClean="0">
                <a:hlinkClick r:id="rId7"/>
              </a:rPr>
              <a:t>http://ivan-moiseyev.livejournal.com/</a:t>
            </a:r>
            <a:endParaRPr lang="ru-RU" sz="1600" b="1" dirty="0" smtClean="0"/>
          </a:p>
          <a:p>
            <a:pPr indent="450850" algn="ctr"/>
            <a:endParaRPr lang="ru-RU" b="1" dirty="0">
              <a:latin typeface="Arial" charset="0"/>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1000108"/>
            <a:ext cx="7772400" cy="1714512"/>
          </a:xfrm>
        </p:spPr>
        <p:txBody>
          <a:bodyPr/>
          <a:lstStyle/>
          <a:p>
            <a:r>
              <a:rPr lang="ru-RU" sz="2800" b="1" dirty="0" smtClean="0"/>
              <a:t>I.   Вопрос «Зачем?» применительно к космонавтике часто повторяется и на заседаниях МКК и в СМИ.</a:t>
            </a:r>
            <a:endParaRPr lang="ru-RU" sz="2800" dirty="0"/>
          </a:p>
        </p:txBody>
      </p:sp>
      <p:sp>
        <p:nvSpPr>
          <p:cNvPr id="3" name="Подзаголовок 2"/>
          <p:cNvSpPr>
            <a:spLocks noGrp="1"/>
          </p:cNvSpPr>
          <p:nvPr>
            <p:ph type="subTitle" idx="1"/>
          </p:nvPr>
        </p:nvSpPr>
        <p:spPr>
          <a:xfrm>
            <a:off x="285720" y="2714620"/>
            <a:ext cx="8572560" cy="642942"/>
          </a:xfrm>
        </p:spPr>
        <p:txBody>
          <a:bodyPr/>
          <a:lstStyle/>
          <a:p>
            <a:r>
              <a:rPr lang="ru-RU" sz="2400" i="1" dirty="0" smtClean="0">
                <a:solidFill>
                  <a:srgbClr val="92D050"/>
                </a:solidFill>
              </a:rPr>
              <a:t>Кто и как должен на него отвечать?</a:t>
            </a:r>
            <a:endParaRPr lang="ru-RU" sz="2400" i="1" dirty="0">
              <a:solidFill>
                <a:srgbClr val="92D050"/>
              </a:solidFill>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92"/>
          <p:cNvSpPr>
            <a:spLocks noChangeShapeType="1"/>
          </p:cNvSpPr>
          <p:nvPr/>
        </p:nvSpPr>
        <p:spPr bwMode="auto">
          <a:xfrm>
            <a:off x="6875463" y="2420044"/>
            <a:ext cx="0" cy="258763"/>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8" name="_s1032"/>
          <p:cNvSpPr>
            <a:spLocks noChangeArrowheads="1"/>
          </p:cNvSpPr>
          <p:nvPr/>
        </p:nvSpPr>
        <p:spPr bwMode="auto">
          <a:xfrm>
            <a:off x="395288" y="3069332"/>
            <a:ext cx="1728787"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a:t>Инфраструктура</a:t>
            </a:r>
          </a:p>
          <a:p>
            <a:pPr algn="ctr"/>
            <a:r>
              <a:rPr lang="ru-RU" sz="1200" b="1"/>
              <a:t>использования</a:t>
            </a:r>
          </a:p>
        </p:txBody>
      </p:sp>
      <p:sp>
        <p:nvSpPr>
          <p:cNvPr id="9" name="_s1032"/>
          <p:cNvSpPr>
            <a:spLocks noChangeArrowheads="1"/>
          </p:cNvSpPr>
          <p:nvPr/>
        </p:nvSpPr>
        <p:spPr bwMode="auto">
          <a:xfrm>
            <a:off x="5003800" y="3101082"/>
            <a:ext cx="1728788"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dirty="0" smtClean="0"/>
              <a:t>Фундаментальные</a:t>
            </a:r>
          </a:p>
          <a:p>
            <a:pPr algn="ctr"/>
            <a:r>
              <a:rPr lang="ru-RU" sz="1200" b="1" dirty="0" smtClean="0"/>
              <a:t>исследования</a:t>
            </a:r>
            <a:endParaRPr lang="ru-RU" sz="1200" b="1" dirty="0"/>
          </a:p>
        </p:txBody>
      </p:sp>
      <p:sp>
        <p:nvSpPr>
          <p:cNvPr id="10" name="_s1033"/>
          <p:cNvSpPr>
            <a:spLocks noChangeArrowheads="1"/>
          </p:cNvSpPr>
          <p:nvPr/>
        </p:nvSpPr>
        <p:spPr bwMode="auto">
          <a:xfrm>
            <a:off x="7020272" y="3101082"/>
            <a:ext cx="1906587"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a:t>Пилотируемые</a:t>
            </a:r>
          </a:p>
          <a:p>
            <a:pPr algn="ctr"/>
            <a:r>
              <a:rPr lang="ru-RU" sz="1200" b="1"/>
              <a:t>полеты</a:t>
            </a:r>
          </a:p>
        </p:txBody>
      </p:sp>
      <p:sp>
        <p:nvSpPr>
          <p:cNvPr id="11" name="_s1032"/>
          <p:cNvSpPr>
            <a:spLocks noChangeArrowheads="1"/>
          </p:cNvSpPr>
          <p:nvPr/>
        </p:nvSpPr>
        <p:spPr bwMode="auto">
          <a:xfrm>
            <a:off x="2555875" y="3101082"/>
            <a:ext cx="1728788"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a:t>Орбитальная</a:t>
            </a:r>
          </a:p>
          <a:p>
            <a:pPr algn="ctr"/>
            <a:r>
              <a:rPr lang="ru-RU" sz="1200" b="1"/>
              <a:t>группировка </a:t>
            </a:r>
          </a:p>
        </p:txBody>
      </p:sp>
      <p:sp>
        <p:nvSpPr>
          <p:cNvPr id="12" name="Line 76"/>
          <p:cNvSpPr>
            <a:spLocks noChangeShapeType="1"/>
          </p:cNvSpPr>
          <p:nvPr/>
        </p:nvSpPr>
        <p:spPr bwMode="auto">
          <a:xfrm>
            <a:off x="2339975" y="2450207"/>
            <a:ext cx="0" cy="258762"/>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3" name="Line 77"/>
          <p:cNvSpPr>
            <a:spLocks noChangeShapeType="1"/>
          </p:cNvSpPr>
          <p:nvPr/>
        </p:nvSpPr>
        <p:spPr bwMode="auto">
          <a:xfrm flipV="1">
            <a:off x="1331913" y="2708969"/>
            <a:ext cx="0" cy="360363"/>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4" name="Line 78"/>
          <p:cNvSpPr>
            <a:spLocks noChangeShapeType="1"/>
          </p:cNvSpPr>
          <p:nvPr/>
        </p:nvSpPr>
        <p:spPr bwMode="auto">
          <a:xfrm>
            <a:off x="1331913" y="2708969"/>
            <a:ext cx="2087562" cy="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5" name="Line 79"/>
          <p:cNvSpPr>
            <a:spLocks noChangeShapeType="1"/>
          </p:cNvSpPr>
          <p:nvPr/>
        </p:nvSpPr>
        <p:spPr bwMode="auto">
          <a:xfrm>
            <a:off x="3419475" y="2708969"/>
            <a:ext cx="0" cy="392113"/>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6" name="Line 93"/>
          <p:cNvSpPr>
            <a:spLocks noChangeShapeType="1"/>
          </p:cNvSpPr>
          <p:nvPr/>
        </p:nvSpPr>
        <p:spPr bwMode="auto">
          <a:xfrm flipV="1">
            <a:off x="5867400" y="2678807"/>
            <a:ext cx="0" cy="42227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7" name="Line 94"/>
          <p:cNvSpPr>
            <a:spLocks noChangeShapeType="1"/>
          </p:cNvSpPr>
          <p:nvPr/>
        </p:nvSpPr>
        <p:spPr bwMode="auto">
          <a:xfrm>
            <a:off x="5867400" y="2678807"/>
            <a:ext cx="2087563" cy="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8" name="Line 95"/>
          <p:cNvSpPr>
            <a:spLocks noChangeShapeType="1"/>
          </p:cNvSpPr>
          <p:nvPr/>
        </p:nvSpPr>
        <p:spPr bwMode="auto">
          <a:xfrm>
            <a:off x="7954963" y="2678807"/>
            <a:ext cx="0" cy="42227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19" name="_s1033"/>
          <p:cNvSpPr>
            <a:spLocks noChangeArrowheads="1"/>
          </p:cNvSpPr>
          <p:nvPr/>
        </p:nvSpPr>
        <p:spPr bwMode="auto">
          <a:xfrm>
            <a:off x="3000375" y="556319"/>
            <a:ext cx="3260725"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b="1"/>
              <a:t>Космическая стратегия</a:t>
            </a:r>
          </a:p>
        </p:txBody>
      </p:sp>
      <p:sp>
        <p:nvSpPr>
          <p:cNvPr id="20" name="_s1033"/>
          <p:cNvSpPr>
            <a:spLocks noChangeArrowheads="1"/>
          </p:cNvSpPr>
          <p:nvPr/>
        </p:nvSpPr>
        <p:spPr bwMode="auto">
          <a:xfrm>
            <a:off x="1385888" y="1834257"/>
            <a:ext cx="1906587"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a:t>«Полет к Земле»</a:t>
            </a:r>
          </a:p>
        </p:txBody>
      </p:sp>
      <p:cxnSp>
        <p:nvCxnSpPr>
          <p:cNvPr id="21" name="Соединительная линия уступом 20"/>
          <p:cNvCxnSpPr/>
          <p:nvPr/>
        </p:nvCxnSpPr>
        <p:spPr>
          <a:xfrm rot="16200000" flipH="1">
            <a:off x="5449888" y="349944"/>
            <a:ext cx="631825" cy="2244725"/>
          </a:xfrm>
          <a:prstGeom prst="bentConnector3">
            <a:avLst>
              <a:gd name="adj1" fmla="val 51507"/>
            </a:avLst>
          </a:prstGeom>
          <a:ln/>
        </p:spPr>
        <p:style>
          <a:lnRef idx="2">
            <a:schemeClr val="accent2">
              <a:shade val="50000"/>
            </a:schemeClr>
          </a:lnRef>
          <a:fillRef idx="1">
            <a:schemeClr val="accent2"/>
          </a:fillRef>
          <a:effectRef idx="0">
            <a:schemeClr val="accent2"/>
          </a:effectRef>
          <a:fontRef idx="minor">
            <a:schemeClr val="lt1"/>
          </a:fontRef>
        </p:style>
      </p:cxnSp>
      <p:cxnSp>
        <p:nvCxnSpPr>
          <p:cNvPr id="22" name="Shape 28"/>
          <p:cNvCxnSpPr/>
          <p:nvPr/>
        </p:nvCxnSpPr>
        <p:spPr>
          <a:xfrm rot="10800000" flipV="1">
            <a:off x="2352675" y="1480244"/>
            <a:ext cx="2290763" cy="354013"/>
          </a:xfrm>
          <a:prstGeom prst="bentConnector2">
            <a:avLst/>
          </a:prstGeom>
          <a:ln/>
        </p:spPr>
        <p:style>
          <a:lnRef idx="2">
            <a:schemeClr val="accent2">
              <a:shade val="50000"/>
            </a:schemeClr>
          </a:lnRef>
          <a:fillRef idx="1">
            <a:schemeClr val="accent2"/>
          </a:fillRef>
          <a:effectRef idx="0">
            <a:schemeClr val="accent2"/>
          </a:effectRef>
          <a:fontRef idx="minor">
            <a:schemeClr val="lt1"/>
          </a:fontRef>
        </p:style>
      </p:cxnSp>
      <p:sp>
        <p:nvSpPr>
          <p:cNvPr id="23" name="_s1033"/>
          <p:cNvSpPr>
            <a:spLocks noChangeArrowheads="1"/>
          </p:cNvSpPr>
          <p:nvPr/>
        </p:nvSpPr>
        <p:spPr bwMode="auto">
          <a:xfrm>
            <a:off x="5940152" y="1782514"/>
            <a:ext cx="1906587"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200" b="1" dirty="0"/>
              <a:t>«Полет к </a:t>
            </a:r>
            <a:r>
              <a:rPr lang="ru-RU" sz="1200" b="1" dirty="0" smtClean="0"/>
              <a:t>звездам»</a:t>
            </a:r>
            <a:endParaRPr lang="ru-RU" sz="1200" b="1" dirty="0"/>
          </a:p>
        </p:txBody>
      </p:sp>
      <p:sp>
        <p:nvSpPr>
          <p:cNvPr id="24" name="Line 92"/>
          <p:cNvSpPr>
            <a:spLocks noChangeShapeType="1"/>
          </p:cNvSpPr>
          <p:nvPr/>
        </p:nvSpPr>
        <p:spPr bwMode="auto">
          <a:xfrm>
            <a:off x="5867599" y="3717032"/>
            <a:ext cx="0" cy="258763"/>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25" name="_s1032"/>
          <p:cNvSpPr>
            <a:spLocks noChangeArrowheads="1"/>
          </p:cNvSpPr>
          <p:nvPr/>
        </p:nvSpPr>
        <p:spPr bwMode="auto">
          <a:xfrm>
            <a:off x="3995936" y="4398070"/>
            <a:ext cx="1728788"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100" b="1" dirty="0" smtClean="0"/>
              <a:t>Астрономия,</a:t>
            </a:r>
            <a:endParaRPr lang="ru-RU" sz="1100" b="1" dirty="0"/>
          </a:p>
          <a:p>
            <a:pPr algn="ctr"/>
            <a:r>
              <a:rPr lang="ru-RU" sz="1100" b="1" dirty="0"/>
              <a:t>астрофизика</a:t>
            </a:r>
          </a:p>
        </p:txBody>
      </p:sp>
      <p:sp>
        <p:nvSpPr>
          <p:cNvPr id="26" name="_s1033"/>
          <p:cNvSpPr>
            <a:spLocks noChangeArrowheads="1"/>
          </p:cNvSpPr>
          <p:nvPr/>
        </p:nvSpPr>
        <p:spPr bwMode="auto">
          <a:xfrm>
            <a:off x="6012408" y="4398070"/>
            <a:ext cx="1906587" cy="6159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lIns="0" tIns="0" rIns="0" bIns="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100" b="1" dirty="0" smtClean="0"/>
              <a:t>Автоматические </a:t>
            </a:r>
          </a:p>
          <a:p>
            <a:pPr algn="ctr"/>
            <a:r>
              <a:rPr lang="ru-RU" sz="1100" b="1" dirty="0" smtClean="0"/>
              <a:t>межпланетные</a:t>
            </a:r>
          </a:p>
          <a:p>
            <a:pPr algn="ctr"/>
            <a:r>
              <a:rPr lang="ru-RU" sz="1100" b="1" dirty="0" smtClean="0"/>
              <a:t>станции</a:t>
            </a:r>
            <a:endParaRPr lang="ru-RU" sz="1100" b="1" dirty="0"/>
          </a:p>
        </p:txBody>
      </p:sp>
      <p:sp>
        <p:nvSpPr>
          <p:cNvPr id="27" name="Line 93"/>
          <p:cNvSpPr>
            <a:spLocks noChangeShapeType="1"/>
          </p:cNvSpPr>
          <p:nvPr/>
        </p:nvSpPr>
        <p:spPr bwMode="auto">
          <a:xfrm flipV="1">
            <a:off x="4859536" y="3975795"/>
            <a:ext cx="0" cy="42227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28" name="Line 94"/>
          <p:cNvSpPr>
            <a:spLocks noChangeShapeType="1"/>
          </p:cNvSpPr>
          <p:nvPr/>
        </p:nvSpPr>
        <p:spPr bwMode="auto">
          <a:xfrm>
            <a:off x="4859536" y="3975795"/>
            <a:ext cx="2087563" cy="0"/>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29" name="Line 95"/>
          <p:cNvSpPr>
            <a:spLocks noChangeShapeType="1"/>
          </p:cNvSpPr>
          <p:nvPr/>
        </p:nvSpPr>
        <p:spPr bwMode="auto">
          <a:xfrm>
            <a:off x="6947099" y="3975795"/>
            <a:ext cx="0" cy="422275"/>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ru-RU"/>
          </a:p>
        </p:txBody>
      </p:sp>
      <p:sp>
        <p:nvSpPr>
          <p:cNvPr id="40963" name="Rectangle 3"/>
          <p:cNvSpPr>
            <a:spLocks noChangeArrowheads="1"/>
          </p:cNvSpPr>
          <p:nvPr/>
        </p:nvSpPr>
        <p:spPr bwMode="auto">
          <a:xfrm>
            <a:off x="0" y="5367145"/>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Двоичное дерево стратегических направлений космической деятельности</a:t>
            </a:r>
            <a:r>
              <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928662" y="396331"/>
            <a:ext cx="7929618" cy="5993912"/>
          </a:xfrm>
          <a:prstGeom prst="rect">
            <a:avLst/>
          </a:prstGeom>
          <a:noFill/>
          <a:ln w="9525">
            <a:noFill/>
            <a:miter lim="800000"/>
            <a:headEnd/>
            <a:tailEnd/>
          </a:ln>
          <a:effectLst/>
        </p:spPr>
        <p:txBody>
          <a:bodyPr vert="horz" wrap="square" lIns="91440" tIns="57132" rIns="91440" bIns="5713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Построение любой стратегии основывается на понимании цели и методов ее достижения.</a:t>
            </a:r>
            <a:endParaRPr kumimoji="0" lang="ru-RU" sz="1050" b="1" i="0" u="none" strike="noStrike" cap="none" normalizeH="0" baseline="0" dirty="0" smtClean="0">
              <a:ln>
                <a:noFill/>
              </a:ln>
              <a:solidFill>
                <a:schemeClr val="tx1"/>
              </a:solidFill>
              <a:effectLst/>
              <a:latin typeface="Arial" pitchFamily="34" charset="0"/>
              <a:cs typeface="Arial" pitchFamily="34" charset="0"/>
            </a:endParaRPr>
          </a:p>
          <a:p>
            <a:pPr indent="457200" algn="just" eaLnBrk="0" fontAlgn="base" hangingPunct="0">
              <a:spcBef>
                <a:spcPct val="0"/>
              </a:spcBef>
              <a:spcAft>
                <a:spcPct val="0"/>
              </a:spcAft>
            </a:pPr>
            <a:r>
              <a:rPr lang="ru-RU" sz="2800" b="1" dirty="0" smtClean="0">
                <a:solidFill>
                  <a:srgbClr val="92D050"/>
                </a:solidFill>
                <a:latin typeface="Calibri" pitchFamily="34" charset="0"/>
                <a:ea typeface="Times New Roman" pitchFamily="18" charset="0"/>
                <a:cs typeface="Arial Unicode MS" pitchFamily="34" charset="-128"/>
              </a:rPr>
              <a:t>Ц</a:t>
            </a:r>
            <a:r>
              <a:rPr lang="ru-RU" sz="2800" b="1" dirty="0" smtClean="0" bmk="">
                <a:solidFill>
                  <a:srgbClr val="92D050"/>
                </a:solidFill>
                <a:latin typeface="Calibri" pitchFamily="34" charset="0"/>
                <a:ea typeface="Times New Roman" pitchFamily="18" charset="0"/>
                <a:cs typeface="Arial Unicode MS" pitchFamily="34" charset="-128"/>
              </a:rPr>
              <a:t>ель</a:t>
            </a:r>
            <a:r>
              <a:rPr lang="ru-RU" b="1" dirty="0" smtClean="0" bmk="">
                <a:solidFill>
                  <a:srgbClr val="92D050"/>
                </a:solidFill>
                <a:latin typeface="Calibri" pitchFamily="34" charset="0"/>
                <a:ea typeface="Times New Roman" pitchFamily="18" charset="0"/>
                <a:cs typeface="Arial Unicode MS" pitchFamily="34" charset="-128"/>
              </a:rPr>
              <a:t>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Зачем двигаться в дальний космос?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какой-либо экономический эффект нельзя рассчитывать, так как мы отдаляемся от Земли, а чем дальше мы от нее удаляемся – тем сложнее и дороже использовать результаты в земной экономике.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может считаться удовлетворительным ответ о поиске «запасной планеты», месте, куда человечество может переселиться в случае гибели жизни на Земле. Если это и возможно, то только в очень отдаленном будущем и рассматривать такой вариант можно только основываясь на потенциале этого отдаленного будущего, который является непредсказуемым.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показывает вся история Цивилизации, стремление к изучению окружающих пространств является безусловным инстинктом Человека. Человечество неизбежно будет продвигаться в космос просто потому, что человек так устроен. </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тогда основной задачей стратегического планирования становится задача двигаться дальше, быстрее и с наименьшими затратами.</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928662" y="530978"/>
            <a:ext cx="7929618" cy="5724608"/>
          </a:xfrm>
          <a:prstGeom prst="rect">
            <a:avLst/>
          </a:prstGeom>
          <a:noFill/>
          <a:ln w="9525">
            <a:noFill/>
            <a:miter lim="800000"/>
            <a:headEnd/>
            <a:tailEnd/>
          </a:ln>
          <a:effectLst/>
        </p:spPr>
        <p:txBody>
          <a:bodyPr vert="horz" wrap="square" lIns="91440" tIns="57132" rIns="91440" bIns="57132" numCol="1" anchor="ctr" anchorCtr="0" compatLnSpc="1">
            <a:prstTxWarp prst="textNoShape">
              <a:avLst/>
            </a:prstTxWarp>
            <a:spAutoFit/>
          </a:bodyPr>
          <a:lstStyle/>
          <a:p>
            <a:pPr indent="457200" algn="just" eaLnBrk="0" fontAlgn="base" hangingPunct="0">
              <a:spcBef>
                <a:spcPct val="0"/>
              </a:spcBef>
              <a:spcAft>
                <a:spcPct val="0"/>
              </a:spcAft>
            </a:pPr>
            <a:r>
              <a:rPr lang="ru-RU" b="1" dirty="0" smtClean="0">
                <a:solidFill>
                  <a:srgbClr val="92D050"/>
                </a:solidFill>
                <a:latin typeface="Calibri" pitchFamily="34" charset="0"/>
                <a:ea typeface="Times New Roman" pitchFamily="18" charset="0"/>
                <a:cs typeface="Arial Unicode MS" pitchFamily="34" charset="-128"/>
              </a:rPr>
              <a:t>Принципы</a:t>
            </a:r>
          </a:p>
          <a:p>
            <a:r>
              <a:rPr lang="ru-RU" dirty="0" smtClean="0"/>
              <a:t>1. </a:t>
            </a:r>
            <a:r>
              <a:rPr lang="ru-RU" b="1" dirty="0" smtClean="0"/>
              <a:t>Каждый проект обязан иметь конкретные задачи и явно выраженный конечный результат.</a:t>
            </a:r>
            <a:r>
              <a:rPr lang="ru-RU" dirty="0" smtClean="0"/>
              <a:t> </a:t>
            </a:r>
          </a:p>
          <a:p>
            <a:r>
              <a:rPr lang="ru-RU" sz="1200" i="1" dirty="0" smtClean="0"/>
              <a:t>Космос, как и познание – это дорога без конца. Часто таким пониманием руководствуются, предлагая в качестве результата не результат, а движение. И если такой подход годится для отдельного исследователя, он не годится для проектов требующих значительных ресурсов, объединения усилий государственных институтов. Надо отметить, что соблюдение данного принципа не требует обязательной экономической эффективности проектов, так как результат может и не лежать в экономической плоскости.</a:t>
            </a:r>
          </a:p>
          <a:p>
            <a:r>
              <a:rPr lang="ru-RU" dirty="0" smtClean="0"/>
              <a:t>2. </a:t>
            </a:r>
            <a:r>
              <a:rPr lang="ru-RU" b="1" dirty="0" smtClean="0"/>
              <a:t>Человек должен работать только там, где без него невозможно обойтись.</a:t>
            </a:r>
            <a:r>
              <a:rPr lang="ru-RU" dirty="0" smtClean="0"/>
              <a:t> </a:t>
            </a:r>
          </a:p>
          <a:p>
            <a:r>
              <a:rPr lang="ru-RU" sz="1200" i="1" dirty="0" smtClean="0"/>
              <a:t>Этот означает отход от принципов начала Космической эры, когда сам полет человека в космос, выполнение им каких-либо работ, было самоцелью и являлось значительным достижением. Сегодня, в частности вследствие ряда катастроф, в обществе созрело понимание необходимости высокого уровня безопасности при космических полетах. Человек не должен быть объектом экспериментов, связанных с риском для жизни и здоровья. Вторым основанием данного принципа является то, что обеспечение деятельности человека в космосе – весьма </a:t>
            </a:r>
            <a:r>
              <a:rPr lang="ru-RU" sz="1200" i="1" dirty="0" err="1" smtClean="0"/>
              <a:t>энергозатратный</a:t>
            </a:r>
            <a:r>
              <a:rPr lang="ru-RU" sz="1200" i="1" dirty="0" smtClean="0"/>
              <a:t> и дорогой процесс. Если что-то может сделать автомат – он сделает это существенно дешевле</a:t>
            </a:r>
            <a:r>
              <a:rPr lang="ru-RU" dirty="0" smtClean="0"/>
              <a:t>.</a:t>
            </a:r>
          </a:p>
          <a:p>
            <a:r>
              <a:rPr lang="ru-RU" dirty="0" smtClean="0"/>
              <a:t>3. </a:t>
            </a:r>
            <a:r>
              <a:rPr lang="ru-RU" b="1" dirty="0" smtClean="0"/>
              <a:t>Основные результаты каждого проекта должны использоваться для последующих шагов на стратегическом направлении развития космонавтики</a:t>
            </a:r>
            <a:r>
              <a:rPr lang="ru-RU" dirty="0" smtClean="0"/>
              <a:t>. </a:t>
            </a:r>
          </a:p>
          <a:p>
            <a:r>
              <a:rPr lang="ru-RU" sz="1200" i="1" dirty="0" smtClean="0"/>
              <a:t>Это некий аналог принципа движения в горах: «Не теряй высоту». Основа для такого подхода применительно к космонавтике в том, что можно рывком достичь определенной высоты – слетать на Луну, например. Но если эта высота не станет основой для движения далее, если ее покинуть – взять ее следующий раз уже будет труднее, несмотря на прогресс техники.</a:t>
            </a:r>
          </a:p>
          <a:p>
            <a:pPr indent="457200" algn="just" eaLnBrk="0" fontAlgn="base" hangingPunct="0">
              <a:spcBef>
                <a:spcPct val="0"/>
              </a:spcBef>
              <a:spcAft>
                <a:spcPct val="0"/>
              </a:spcAft>
            </a:pPr>
            <a:endParaRPr lang="ru-RU" sz="1050" b="1" dirty="0" smtClean="0" bmk="">
              <a:solidFill>
                <a:srgbClr val="92D050"/>
              </a:solidFill>
              <a:latin typeface="Calibri" pitchFamily="34" charset="0"/>
              <a:ea typeface="Times New Roman" pitchFamily="18" charset="0"/>
              <a:cs typeface="Arial Unicode MS" pitchFamily="34" charset="-128"/>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857224" y="214290"/>
            <a:ext cx="7772400" cy="6143668"/>
          </a:xfrm>
        </p:spPr>
        <p:txBody>
          <a:bodyPr/>
          <a:lstStyle/>
          <a:p>
            <a:pPr algn="l"/>
            <a:r>
              <a:rPr lang="ru-RU" sz="3200" b="1" dirty="0" smtClean="0">
                <a:solidFill>
                  <a:srgbClr val="92D050"/>
                </a:solidFill>
              </a:rPr>
              <a:t>Практические следствия</a:t>
            </a:r>
            <a:r>
              <a:rPr lang="ru-RU" sz="1100" b="1" dirty="0" smtClean="0">
                <a:solidFill>
                  <a:srgbClr val="92D050"/>
                </a:solidFill>
              </a:rPr>
              <a:t/>
            </a:r>
            <a:br>
              <a:rPr lang="ru-RU" sz="1100" b="1" dirty="0" smtClean="0">
                <a:solidFill>
                  <a:srgbClr val="92D050"/>
                </a:solidFill>
              </a:rPr>
            </a:br>
            <a:r>
              <a:rPr lang="ru-RU" sz="1100" dirty="0" smtClean="0"/>
              <a:t/>
            </a:r>
            <a:br>
              <a:rPr lang="ru-RU" sz="1100" dirty="0" smtClean="0"/>
            </a:br>
            <a:r>
              <a:rPr lang="ru-RU" sz="1100" i="1" dirty="0" smtClean="0"/>
              <a:t>В настоящее время мировая космонавтика подошла к своему потолку интенсивности космических полетов. Можно эту интенсивность увеличить в разы, но не на порядки. Это связано с особенностями ракетных средств доставки грузов в космос. На каждую тонну груза, выведенного на низкую орбиту, требуется 30-50 тонн стартовой массы ракеты носителя, а увеличение этой массы влечет за собой линейный рост масштабов промышленности и наземной инфраструктуры. Увеличение дальности полетов требует увеличения характеристической скорости, а это уже требует экспоненциального роста затрат.</a:t>
            </a:r>
            <a:r>
              <a:rPr lang="ru-RU" sz="1100" dirty="0" smtClean="0"/>
              <a:t/>
            </a:r>
            <a:br>
              <a:rPr lang="ru-RU" sz="1100" dirty="0" smtClean="0"/>
            </a:br>
            <a:r>
              <a:rPr lang="ru-RU" sz="1100" dirty="0" smtClean="0"/>
              <a:t> </a:t>
            </a:r>
            <a:br>
              <a:rPr lang="ru-RU" sz="1100" dirty="0" smtClean="0"/>
            </a:br>
            <a:r>
              <a:rPr lang="ru-RU" sz="1800" b="1" dirty="0" smtClean="0"/>
              <a:t>Принципиальный выход из такой ситуации – использование внеземных ресурсов для дальнейшего продвижения в космос.</a:t>
            </a:r>
            <a:r>
              <a:rPr lang="ru-RU" sz="1100" dirty="0" smtClean="0"/>
              <a:t> </a:t>
            </a:r>
            <a:br>
              <a:rPr lang="ru-RU" sz="1100" dirty="0" smtClean="0"/>
            </a:br>
            <a:r>
              <a:rPr lang="ru-RU" sz="1100" i="1" dirty="0" smtClean="0"/>
              <a:t>Это в первую очередь кислород, который может использоваться как компонент ракетного топлива, вода, металлы. Использование ядерных двигателей позволит расширить спектр материалов, пригодных для использования в качестве рабочего тела. На топливо и/или рабочее тело приходится основная часть массы космических транспортных систем, поэтому сосредоточиться надо именно на поисках топлива. Практически любой материал, просто грунт, может использоваться для защиты от космической радиации. Следующий этап использования внеземных ресурсов – получение материалов для тяжелых, но простых в изготовлении элементов конструкций.</a:t>
            </a:r>
            <a:r>
              <a:rPr lang="ru-RU" sz="1100" dirty="0" smtClean="0"/>
              <a:t/>
            </a:r>
            <a:br>
              <a:rPr lang="ru-RU" sz="1100" dirty="0" smtClean="0"/>
            </a:br>
            <a:r>
              <a:rPr lang="ru-RU" sz="1100" dirty="0" smtClean="0"/>
              <a:t/>
            </a:r>
            <a:br>
              <a:rPr lang="ru-RU" sz="1100" dirty="0" smtClean="0"/>
            </a:br>
            <a:r>
              <a:rPr lang="ru-RU" sz="1800" b="1" dirty="0" smtClean="0"/>
              <a:t>Таким образом, источники внеземных ресурсов становятся ключевыми целями космической стратегии. </a:t>
            </a:r>
            <a:r>
              <a:rPr lang="ru-RU" sz="1100" dirty="0" smtClean="0"/>
              <a:t/>
            </a:r>
            <a:br>
              <a:rPr lang="ru-RU" sz="1100" dirty="0" smtClean="0"/>
            </a:br>
            <a:r>
              <a:rPr lang="ru-RU" sz="1100" i="1" dirty="0" smtClean="0"/>
              <a:t>Дистанция между ними соответствует не пространственной отдаленности, а эффективности добычи космических ресурсов, зависящей от времени полета и, в большей степени, от тех затрат, которые требуются для транспортировки ресурсов к месту использования. Соответствующие оценки приведены на рисунке. </a:t>
            </a:r>
            <a:r>
              <a:rPr lang="ru-RU" sz="1100" b="1" i="1" dirty="0" smtClean="0"/>
              <a:t> </a:t>
            </a:r>
            <a:r>
              <a:rPr lang="ru-RU" sz="1100" b="1" dirty="0" smtClean="0"/>
              <a:t/>
            </a:r>
            <a:br>
              <a:rPr lang="ru-RU" sz="1100" b="1" dirty="0" smtClean="0"/>
            </a:br>
            <a:r>
              <a:rPr lang="ru-RU" sz="1100" b="1" dirty="0" smtClean="0"/>
              <a:t/>
            </a:r>
            <a:br>
              <a:rPr lang="ru-RU" sz="1100" b="1" dirty="0" smtClean="0"/>
            </a:br>
            <a:r>
              <a:rPr lang="ru-RU" sz="1100" dirty="0" smtClean="0"/>
              <a:t/>
            </a:r>
            <a:br>
              <a:rPr lang="ru-RU" sz="1100" dirty="0" smtClean="0"/>
            </a:br>
            <a:endParaRPr lang="ru-RU" sz="1100"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1"/>
          <p:cNvGraphicFramePr>
            <a:graphicFrameLocks noChangeAspect="1"/>
          </p:cNvGraphicFramePr>
          <p:nvPr/>
        </p:nvGraphicFramePr>
        <p:xfrm>
          <a:off x="1000100" y="500042"/>
          <a:ext cx="7858180" cy="4572032"/>
        </p:xfrm>
        <a:graphic>
          <a:graphicData uri="http://schemas.openxmlformats.org/presentationml/2006/ole">
            <p:oleObj spid="_x0000_s16385" name="Visio" r:id="rId4" imgW="8600493" imgH="4576680" progId="Visio.Drawing.11">
              <p:embed/>
            </p:oleObj>
          </a:graphicData>
        </a:graphic>
      </p:graphicFrame>
      <p:sp>
        <p:nvSpPr>
          <p:cNvPr id="16387" name="Rectangle 3"/>
          <p:cNvSpPr>
            <a:spLocks noChangeArrowheads="1"/>
          </p:cNvSpPr>
          <p:nvPr/>
        </p:nvSpPr>
        <p:spPr bwMode="auto">
          <a:xfrm>
            <a:off x="1285852" y="5269872"/>
            <a:ext cx="721520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Сравнение затрат на использование внешних ресурсов доставляемых на орбиту Земли с Луны, близких астероидов, Марса и внешних спутников Юпитера.</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диаграмме – условная масса аппарата для доставки груза (с Луны = 1). Аппарат стартует с низкой околоземной орбиты и при возвращении использует аэродинамическое торможение.</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71472" y="714356"/>
            <a:ext cx="8286808" cy="5724644"/>
          </a:xfrm>
          <a:prstGeom prst="rect">
            <a:avLst/>
          </a:prstGeom>
        </p:spPr>
        <p:txBody>
          <a:bodyPr wrap="square">
            <a:spAutoFit/>
          </a:bodyPr>
          <a:lstStyle/>
          <a:p>
            <a:pPr algn="ctr"/>
            <a:r>
              <a:rPr lang="ru-RU" sz="2000" b="1" dirty="0" smtClean="0">
                <a:solidFill>
                  <a:srgbClr val="2AF67D"/>
                </a:solidFill>
              </a:rPr>
              <a:t>Дорожная карта </a:t>
            </a:r>
          </a:p>
          <a:p>
            <a:pPr algn="ctr"/>
            <a:r>
              <a:rPr lang="ru-RU" sz="2000" b="1" dirty="0" smtClean="0">
                <a:solidFill>
                  <a:srgbClr val="2AF67D"/>
                </a:solidFill>
              </a:rPr>
              <a:t>движения в дальний космос. </a:t>
            </a:r>
          </a:p>
          <a:p>
            <a:pPr algn="ctr"/>
            <a:r>
              <a:rPr lang="ru-RU" sz="2000" b="1" dirty="0" smtClean="0">
                <a:solidFill>
                  <a:srgbClr val="2AF67D"/>
                </a:solidFill>
              </a:rPr>
              <a:t>(для Российской Федерации)</a:t>
            </a:r>
            <a:endParaRPr lang="ru-RU" sz="1400" b="1" dirty="0" smtClean="0">
              <a:solidFill>
                <a:srgbClr val="2AF67D"/>
              </a:solidFill>
            </a:endParaRPr>
          </a:p>
          <a:p>
            <a:pPr algn="ctr"/>
            <a:endParaRPr lang="ru-RU" dirty="0" smtClean="0"/>
          </a:p>
          <a:p>
            <a:r>
              <a:rPr lang="ru-RU" b="1" dirty="0" smtClean="0"/>
              <a:t>2016-2025 г. </a:t>
            </a:r>
            <a:r>
              <a:rPr lang="ru-RU" dirty="0" smtClean="0"/>
              <a:t>– выполнение Федеральной космической программы, стабилизация ситуации в российской космонавтике, формирование концептуальных планов дальнейшего развития.</a:t>
            </a:r>
          </a:p>
          <a:p>
            <a:r>
              <a:rPr lang="ru-RU" b="1" dirty="0" smtClean="0"/>
              <a:t>2025-2040 гг. </a:t>
            </a:r>
          </a:p>
          <a:p>
            <a:r>
              <a:rPr lang="ru-RU" dirty="0" smtClean="0"/>
              <a:t>- реализация широкой программы детальных исследований небесных тел Солнечной системы, в первую очередь Луны;</a:t>
            </a:r>
          </a:p>
          <a:p>
            <a:r>
              <a:rPr lang="ru-RU" dirty="0" smtClean="0"/>
              <a:t>- создание и развитие орбитальной станции нового поколения, ориентированный на обеспечение (испытания, ремонт и заправка космических аппаратов для геостационарной орбиты и исследований дальнего космоса);</a:t>
            </a:r>
          </a:p>
          <a:p>
            <a:r>
              <a:rPr lang="ru-RU" dirty="0" smtClean="0"/>
              <a:t>- развитие перспективных транспортных средств и мощных систем энергообеспечения;</a:t>
            </a:r>
          </a:p>
          <a:p>
            <a:r>
              <a:rPr lang="ru-RU" dirty="0" smtClean="0"/>
              <a:t>- доведение элементной базы космической техники до мирового уровня.</a:t>
            </a:r>
          </a:p>
          <a:p>
            <a:r>
              <a:rPr lang="ru-RU" b="1" dirty="0" smtClean="0"/>
              <a:t>2030-2040 гг. </a:t>
            </a:r>
            <a:r>
              <a:rPr lang="ru-RU" dirty="0" smtClean="0"/>
              <a:t>- пилотируемые полеты на Луну и ближайшие астероиды.</a:t>
            </a:r>
          </a:p>
          <a:p>
            <a:r>
              <a:rPr lang="ru-RU" b="1" dirty="0" smtClean="0"/>
              <a:t>2050 гг. </a:t>
            </a:r>
            <a:r>
              <a:rPr lang="ru-RU" dirty="0" smtClean="0"/>
              <a:t>– лунная база, начало широкого использования внеземных ресурсов в космической технике.</a:t>
            </a:r>
            <a:endParaRPr lang="ru-RU" dirty="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785794"/>
            <a:ext cx="7643866" cy="4031873"/>
          </a:xfrm>
          <a:prstGeom prst="rect">
            <a:avLst/>
          </a:prstGeom>
        </p:spPr>
        <p:txBody>
          <a:bodyPr wrap="square">
            <a:spAutoFit/>
          </a:bodyPr>
          <a:lstStyle/>
          <a:p>
            <a:pPr algn="ctr"/>
            <a:r>
              <a:rPr lang="ru-RU" sz="3600" b="1" dirty="0" smtClean="0">
                <a:solidFill>
                  <a:srgbClr val="2AF67D"/>
                </a:solidFill>
              </a:rPr>
              <a:t>Основной вопрос:</a:t>
            </a:r>
            <a:endParaRPr lang="ru-RU" sz="3600" dirty="0" smtClean="0"/>
          </a:p>
          <a:p>
            <a:pPr algn="ctr"/>
            <a:r>
              <a:rPr lang="ru-RU" sz="3600" dirty="0" smtClean="0"/>
              <a:t>Хватит ли у России сил, а, главное, </a:t>
            </a:r>
            <a:r>
              <a:rPr lang="ru-RU" sz="4000" b="1" dirty="0" smtClean="0"/>
              <a:t>желания</a:t>
            </a:r>
            <a:r>
              <a:rPr lang="ru-RU" sz="3600" dirty="0" smtClean="0"/>
              <a:t>, пойти по космической дороге?</a:t>
            </a:r>
          </a:p>
          <a:p>
            <a:endParaRPr lang="ru-RU" sz="3600" dirty="0" smtClean="0"/>
          </a:p>
          <a:p>
            <a:pPr algn="ctr"/>
            <a:r>
              <a:rPr lang="ru-RU" sz="3600" dirty="0" smtClean="0"/>
              <a:t>Это вопрос можно решить только экспериментально.</a:t>
            </a:r>
            <a:endParaRPr lang="ru-RU" sz="3600" dirty="0"/>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TS102823158</Template>
  <TotalTime>656</TotalTime>
  <Words>365</Words>
  <Application>Microsoft Office PowerPoint</Application>
  <PresentationFormat>Экран (4:3)</PresentationFormat>
  <Paragraphs>83</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1_Default Design</vt:lpstr>
      <vt:lpstr>Visio</vt:lpstr>
      <vt:lpstr>Космическая стратегия Человечества</vt:lpstr>
      <vt:lpstr>I.   Вопрос «Зачем?» применительно к космонавтике часто повторяется и на заседаниях МКК и в СМИ.</vt:lpstr>
      <vt:lpstr>Слайд 3</vt:lpstr>
      <vt:lpstr>Слайд 4</vt:lpstr>
      <vt:lpstr>Слайд 5</vt:lpstr>
      <vt:lpstr>Практические следствия  В настоящее время мировая космонавтика подошла к своему потолку интенсивности космических полетов. Можно эту интенсивность увеличить в разы, но не на порядки. Это связано с особенностями ракетных средств доставки грузов в космос. На каждую тонну груза, выведенного на низкую орбиту, требуется 30-50 тонн стартовой массы ракеты носителя, а увеличение этой массы влечет за собой линейный рост масштабов промышленности и наземной инфраструктуры. Увеличение дальности полетов требует увеличения характеристической скорости, а это уже требует экспоненциального роста затрат.   Принципиальный выход из такой ситуации – использование внеземных ресурсов для дальнейшего продвижения в космос.  Это в первую очередь кислород, который может использоваться как компонент ракетного топлива, вода, металлы. Использование ядерных двигателей позволит расширить спектр материалов, пригодных для использования в качестве рабочего тела. На топливо и/или рабочее тело приходится основная часть массы космических транспортных систем, поэтому сосредоточиться надо именно на поисках топлива. Практически любой материал, просто грунт, может использоваться для защиты от космической радиации. Следующий этап использования внеземных ресурсов – получение материалов для тяжелых, но простых в изготовлении элементов конструкций.  Таким образом, источники внеземных ресурсов становятся ключевыми целями космической стратегии.  Дистанция между ними соответствует не пространственной отдаленности, а эффективности добычи космических ресурсов, зависящей от времени полета и, в большей степени, от тех затрат, которые требуются для транспортировки ресурсов к месту использования. Соответствующие оценки приведены на рисунке.     </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ИММ</dc:creator>
  <cp:lastModifiedBy>И. Моисеев</cp:lastModifiedBy>
  <cp:revision>64</cp:revision>
  <dcterms:created xsi:type="dcterms:W3CDTF">2013-02-18T18:08:50Z</dcterms:created>
  <dcterms:modified xsi:type="dcterms:W3CDTF">2020-12-16T07:02:04Z</dcterms:modified>
</cp:coreProperties>
</file>